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Medische kennis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Geneesmiddelen bij infectieziekten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918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Antigeen:</a:t>
            </a:r>
            <a:r>
              <a:rPr lang="nl-NL" dirty="0" smtClean="0"/>
              <a:t> een lichaamsvreemde stof</a:t>
            </a:r>
          </a:p>
          <a:p>
            <a:pPr marL="0" indent="0">
              <a:buNone/>
            </a:pPr>
            <a:r>
              <a:rPr lang="nl-NL" b="1" dirty="0" smtClean="0"/>
              <a:t>Antistof (soms antilichaam genoemd):</a:t>
            </a:r>
            <a:r>
              <a:rPr lang="nl-NL" dirty="0" smtClean="0"/>
              <a:t> de stof die het lichaam maakt om een antigeen onschadelijk te maken</a:t>
            </a:r>
          </a:p>
          <a:p>
            <a:pPr marL="0" indent="0">
              <a:buNone/>
            </a:pPr>
            <a:r>
              <a:rPr lang="nl-NL" b="1" dirty="0" smtClean="0"/>
              <a:t>Immuniteit:</a:t>
            </a:r>
            <a:r>
              <a:rPr lang="nl-NL" dirty="0" smtClean="0"/>
              <a:t> door antistoffen (evt. antilichaam) beschermd tegen ziekmakende lichaamsvreemde stof</a:t>
            </a:r>
          </a:p>
          <a:p>
            <a:pPr marL="0" indent="0">
              <a:buNone/>
            </a:pPr>
            <a:r>
              <a:rPr lang="nl-NL" b="1" dirty="0" smtClean="0"/>
              <a:t>Actieve immuniteit (vaccin): </a:t>
            </a:r>
            <a:r>
              <a:rPr lang="nl-NL" dirty="0" smtClean="0"/>
              <a:t>het aanmaken van antistoffen op basis van een klein beetje of verzwakte ziekteverwekkende stof</a:t>
            </a:r>
          </a:p>
          <a:p>
            <a:pPr marL="0" indent="0">
              <a:buNone/>
            </a:pPr>
            <a:r>
              <a:rPr lang="nl-NL" b="1" dirty="0" smtClean="0"/>
              <a:t>Passieve immuniteit (immunoglobulinen):</a:t>
            </a:r>
            <a:r>
              <a:rPr lang="nl-NL" dirty="0" smtClean="0"/>
              <a:t> het toedienen van antistoffen</a:t>
            </a:r>
          </a:p>
          <a:p>
            <a:pPr marL="0" indent="0">
              <a:buNone/>
            </a:pPr>
            <a:r>
              <a:rPr lang="nl-NL" b="1" dirty="0" err="1" smtClean="0"/>
              <a:t>Immunomodulantia</a:t>
            </a:r>
            <a:r>
              <a:rPr lang="nl-NL" b="1" dirty="0" smtClean="0"/>
              <a:t>:</a:t>
            </a:r>
            <a:r>
              <a:rPr lang="nl-NL" dirty="0" smtClean="0"/>
              <a:t> middelen die het afweersysteem beïnvloeden.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 Uitschakelen = </a:t>
            </a:r>
            <a:r>
              <a:rPr lang="nl-NL" i="1" dirty="0" err="1" smtClean="0"/>
              <a:t>immunosuppresiva</a:t>
            </a:r>
            <a:endParaRPr lang="nl-NL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 Stimuleren = </a:t>
            </a:r>
            <a:r>
              <a:rPr lang="nl-NL" i="1" dirty="0" err="1" smtClean="0"/>
              <a:t>immunostimulantia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136018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 met taak 4b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38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970974" cy="149961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Begrippen bij bacteriële infectie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‘</a:t>
            </a:r>
            <a:r>
              <a:rPr lang="nl-NL" b="1" dirty="0" smtClean="0"/>
              <a:t>Blind</a:t>
            </a:r>
            <a:r>
              <a:rPr lang="nl-NL" dirty="0" smtClean="0"/>
              <a:t>’ starten met kuur: start met gebruik van een medicijn, zonder kweek met gevoeligheids- of resistentiebepaling;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Gevoeligheidsreactie</a:t>
            </a:r>
            <a:r>
              <a:rPr lang="nl-NL" dirty="0" smtClean="0"/>
              <a:t>: reactie van de bacterie op verschillende middelen;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Resistentie</a:t>
            </a:r>
            <a:r>
              <a:rPr lang="nl-NL" dirty="0" smtClean="0"/>
              <a:t>: ongevoeligheid voor een medicijn (de bacterie reageert er niet op);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Kruisresistentie</a:t>
            </a:r>
            <a:r>
              <a:rPr lang="nl-NL" dirty="0" smtClean="0"/>
              <a:t>: reageert niet op middelen uit dezelfde medicijngroep.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206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40048" cy="1499616"/>
          </a:xfrm>
        </p:spPr>
        <p:txBody>
          <a:bodyPr>
            <a:normAutofit/>
          </a:bodyPr>
          <a:lstStyle/>
          <a:p>
            <a:r>
              <a:rPr lang="nl-NL" sz="4800" dirty="0" smtClean="0"/>
              <a:t>Naamgeving geneesmiddelen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Ieder geneesmiddel heeft eigenlijk 3 namen, namelijk een chemische naam, stofnaam en merknaam.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Chemische naam:</a:t>
            </a:r>
            <a:r>
              <a:rPr lang="nl-NL" dirty="0" smtClean="0"/>
              <a:t> een nauwkeurige beschrijving van de chemische samenstelling van het geneesmiddel en een beschrijving van de rangschikking van de atomen in het middel. Het is dan ook een lastige, lange naam;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Stofnaam:</a:t>
            </a:r>
            <a:r>
              <a:rPr lang="nl-NL" dirty="0" smtClean="0"/>
              <a:t> een internationaal geaccepteerde naam die is afgeleid van de chemische naam, bijvoorbeeld paracetamol.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Merknaam:</a:t>
            </a:r>
            <a:r>
              <a:rPr lang="nl-NL" dirty="0"/>
              <a:t> </a:t>
            </a:r>
            <a:r>
              <a:rPr lang="nl-NL" dirty="0" smtClean="0"/>
              <a:t>iedere producent verzint een merknaam voor zijn medicijn, hier vraagt hij ook het </a:t>
            </a:r>
            <a:r>
              <a:rPr lang="nl-NL" i="1" dirty="0" smtClean="0"/>
              <a:t>octrooi </a:t>
            </a:r>
            <a:r>
              <a:rPr lang="nl-NL" dirty="0" smtClean="0"/>
              <a:t>op aan.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854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</a:t>
            </a:r>
            <a:r>
              <a:rPr lang="nl-NL" b="1" dirty="0" smtClean="0"/>
              <a:t>Bactericide:</a:t>
            </a:r>
            <a:r>
              <a:rPr lang="nl-NL" dirty="0" smtClean="0"/>
              <a:t> bacteriedodende middelen;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Bacteriostatische middelen:</a:t>
            </a:r>
            <a:r>
              <a:rPr lang="nl-NL" dirty="0"/>
              <a:t> </a:t>
            </a:r>
            <a:r>
              <a:rPr lang="nl-NL" dirty="0" smtClean="0"/>
              <a:t>bacteriegroei remmend;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Smalspectrum:</a:t>
            </a:r>
            <a:r>
              <a:rPr lang="nl-NL" dirty="0" smtClean="0"/>
              <a:t> werkt tegen een beperkt aantal soorten bacteriën;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Breedspectrum:</a:t>
            </a:r>
            <a:r>
              <a:rPr lang="nl-NL" dirty="0" smtClean="0"/>
              <a:t> werkt tegen veel soorten (ook nuttige soorten);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Superinfectie:</a:t>
            </a:r>
            <a:r>
              <a:rPr lang="nl-NL" dirty="0" smtClean="0"/>
              <a:t> verstoring van evenwicht van normale flora door medicatie met als gevolg een infectie. Infectie op infectie.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3678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Is de totale tijd van inname van de antibiotica. Vaak ook nog 3-5 dagen na verdwijnen van de klachten. Een antibiotica kuur dient </a:t>
            </a:r>
            <a:r>
              <a:rPr lang="nl-NL" b="1" dirty="0" smtClean="0"/>
              <a:t>altijd</a:t>
            </a:r>
            <a:r>
              <a:rPr lang="nl-NL" dirty="0" smtClean="0"/>
              <a:t> afgemaakt te worden (ook al merk je dus geen klachten meer!).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Sensibilisatie:</a:t>
            </a:r>
            <a:r>
              <a:rPr lang="nl-NL" dirty="0" smtClean="0"/>
              <a:t> overgevoeligheid voor medicijn (huiduitslag, jeuk, benauwdheid, anafylactische reactie.</a:t>
            </a: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64010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antibiotica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Penicilline:</a:t>
            </a:r>
            <a:r>
              <a:rPr lang="nl-NL" dirty="0" smtClean="0"/>
              <a:t> breedspectrum (voorbeeld: amoxicilline). Bactericide.</a:t>
            </a:r>
            <a:r>
              <a:rPr lang="nl-NL" b="1" dirty="0" smtClean="0"/>
              <a:t> </a:t>
            </a:r>
            <a:r>
              <a:rPr lang="nl-NL" dirty="0" smtClean="0"/>
              <a:t>Bijwerking: diarree, allergische huidreacties.</a:t>
            </a:r>
            <a:r>
              <a:rPr lang="nl-NL" dirty="0"/>
              <a:t> </a:t>
            </a:r>
            <a:r>
              <a:rPr lang="nl-NL" dirty="0" smtClean="0"/>
              <a:t>Contra-indicatie = overgevoeligheid.</a:t>
            </a:r>
          </a:p>
          <a:p>
            <a:pPr marL="0" indent="0">
              <a:buNone/>
            </a:pPr>
            <a:r>
              <a:rPr lang="nl-NL" b="1" dirty="0" smtClean="0"/>
              <a:t>Macroliden:</a:t>
            </a:r>
            <a:r>
              <a:rPr lang="nl-NL" dirty="0" smtClean="0"/>
              <a:t> smalspectrum (voorbeeld: </a:t>
            </a:r>
            <a:r>
              <a:rPr lang="nl-NL" dirty="0" err="1" smtClean="0"/>
              <a:t>erytromycine</a:t>
            </a:r>
            <a:r>
              <a:rPr lang="nl-NL" dirty="0" smtClean="0"/>
              <a:t>). Bacteriostatisch. Werken tegen bacteriën die penicilline-resistent zijn. Werken dus ook bij mensen die penicilline-overgevoeligheid hebben.</a:t>
            </a:r>
          </a:p>
          <a:p>
            <a:pPr marL="0" indent="0">
              <a:buNone/>
            </a:pPr>
            <a:r>
              <a:rPr lang="nl-NL" b="1" dirty="0" smtClean="0"/>
              <a:t>Tetracycline:</a:t>
            </a:r>
            <a:r>
              <a:rPr lang="nl-NL" dirty="0" smtClean="0"/>
              <a:t> smalspectrum (voorbeeld: doxycycline). Bacteriostatisch. Bijwerking: maagdarmstoornissen, overgevoeligheid voor zonlicht, (blijvende) tandverkleuring.</a:t>
            </a:r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68539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UWI (urineweginfectie)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Bij een ongecompliceerde urineweginfectie wordt er vaak voorgeschreven: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Nitrofurantoïne (bactericide)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 smtClean="0"/>
              <a:t>Trimethoprim</a:t>
            </a:r>
            <a:r>
              <a:rPr lang="nl-NL" dirty="0"/>
              <a:t> </a:t>
            </a:r>
            <a:r>
              <a:rPr lang="nl-NL" dirty="0" smtClean="0"/>
              <a:t>(bacteriostatisch)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 een gecompliceerde urineweginfectie wordt er voorgeschreven: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Penicillinen (bactericide). Zijn verschillende soorten penicillinen op de markt. Zo ook smalspectrum of breedspectrum. Bij gecompliceerde UWI:</a:t>
            </a:r>
          </a:p>
          <a:p>
            <a:pPr marL="0" indent="0">
              <a:buNone/>
            </a:pPr>
            <a:r>
              <a:rPr lang="nl-NL" b="1" dirty="0" err="1" smtClean="0"/>
              <a:t>Augmentin</a:t>
            </a:r>
            <a:r>
              <a:rPr lang="nl-NL" b="1" dirty="0" smtClean="0"/>
              <a:t> ®:</a:t>
            </a:r>
            <a:r>
              <a:rPr lang="nl-NL" dirty="0" smtClean="0"/>
              <a:t> amoxicilline in combinatie met clavulaanzuur</a:t>
            </a:r>
          </a:p>
          <a:p>
            <a:pPr marL="0" indent="0">
              <a:buNone/>
            </a:pPr>
            <a:r>
              <a:rPr lang="nl-NL" b="1" dirty="0" smtClean="0"/>
              <a:t>Bactrimel ®: </a:t>
            </a:r>
            <a:r>
              <a:rPr lang="nl-NL" dirty="0" err="1" smtClean="0"/>
              <a:t>co-trimoxazol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217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Schimmelinfectie / wormen / amoeben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Voor de behandeling van een schimmelinfectie, wormeninfectie of amoebeninfectie, kan gebruik worden gemaakt van: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smtClean="0"/>
              <a:t>Antimycotica:</a:t>
            </a:r>
            <a:r>
              <a:rPr lang="nl-NL" dirty="0"/>
              <a:t> </a:t>
            </a:r>
            <a:r>
              <a:rPr lang="nl-NL" dirty="0" err="1" smtClean="0"/>
              <a:t>miconazol</a:t>
            </a:r>
            <a:r>
              <a:rPr lang="nl-NL" dirty="0" smtClean="0"/>
              <a:t> (</a:t>
            </a:r>
            <a:r>
              <a:rPr lang="nl-NL" dirty="0" err="1" smtClean="0"/>
              <a:t>Daktarin</a:t>
            </a:r>
            <a:r>
              <a:rPr lang="nl-NL" dirty="0" smtClean="0"/>
              <a:t> ®)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Fungicide: schimmeldodend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Fungistatische: schimmelgroei remmend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err="1" smtClean="0"/>
              <a:t>Anthelminthica</a:t>
            </a:r>
            <a:r>
              <a:rPr lang="nl-NL" b="1" dirty="0" smtClean="0"/>
              <a:t>:</a:t>
            </a:r>
            <a:r>
              <a:rPr lang="nl-NL" dirty="0" smtClean="0"/>
              <a:t> </a:t>
            </a:r>
            <a:r>
              <a:rPr lang="nl-NL" dirty="0" err="1" smtClean="0"/>
              <a:t>mebendazol</a:t>
            </a:r>
            <a:r>
              <a:rPr lang="nl-NL" dirty="0" smtClean="0"/>
              <a:t> (OTC)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Bestrijden worminfecties in de darm.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b="1" dirty="0" err="1" smtClean="0"/>
              <a:t>Antiprotozoaire</a:t>
            </a:r>
            <a:r>
              <a:rPr lang="nl-NL" b="1" dirty="0" smtClean="0"/>
              <a:t> middelen:</a:t>
            </a:r>
            <a:r>
              <a:rPr lang="nl-NL" dirty="0" smtClean="0"/>
              <a:t> metronidazol (</a:t>
            </a:r>
            <a:r>
              <a:rPr lang="nl-NL" dirty="0" err="1" smtClean="0"/>
              <a:t>Flagyl</a:t>
            </a:r>
            <a:r>
              <a:rPr lang="nl-NL" dirty="0" smtClean="0"/>
              <a:t> ®), hydroxychloroquine (</a:t>
            </a:r>
            <a:r>
              <a:rPr lang="nl-NL" dirty="0" err="1" smtClean="0"/>
              <a:t>Plaquenil</a:t>
            </a:r>
            <a:r>
              <a:rPr lang="nl-NL" dirty="0" smtClean="0"/>
              <a:t> ®)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Amoebeninfecties en vaginitis door trichomonas vaginalis </a:t>
            </a:r>
          </a:p>
        </p:txBody>
      </p:sp>
    </p:spTree>
    <p:extLst>
      <p:ext uri="{BB962C8B-B14F-4D97-AF65-F5344CB8AC3E}">
        <p14:creationId xmlns:p14="http://schemas.microsoft.com/office/powerpoint/2010/main" val="23367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Virusstatica (antiviraal)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10394721" cy="40233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Geneesmiddelen die </a:t>
            </a:r>
            <a:r>
              <a:rPr lang="nl-NL" b="1" dirty="0" smtClean="0"/>
              <a:t>tegen</a:t>
            </a:r>
            <a:r>
              <a:rPr lang="nl-NL" dirty="0"/>
              <a:t> </a:t>
            </a:r>
            <a:r>
              <a:rPr lang="nl-NL" dirty="0" smtClean="0"/>
              <a:t>het virus werken. Dit is een zeer beperkt aantal middelen.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 smtClean="0"/>
              <a:t>Zanamivir</a:t>
            </a:r>
            <a:r>
              <a:rPr lang="nl-NL" dirty="0" smtClean="0"/>
              <a:t> (</a:t>
            </a:r>
            <a:r>
              <a:rPr lang="nl-NL" dirty="0" err="1" smtClean="0"/>
              <a:t>Relenza</a:t>
            </a:r>
            <a:r>
              <a:rPr lang="nl-NL" dirty="0" smtClean="0"/>
              <a:t> ®)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 smtClean="0"/>
              <a:t>Oseltamivir</a:t>
            </a:r>
            <a:r>
              <a:rPr lang="nl-NL" dirty="0" smtClean="0"/>
              <a:t> (</a:t>
            </a:r>
            <a:r>
              <a:rPr lang="nl-NL" dirty="0" err="1" smtClean="0"/>
              <a:t>Tamiflu</a:t>
            </a:r>
            <a:r>
              <a:rPr lang="nl-NL" dirty="0" smtClean="0"/>
              <a:t> ®)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Geneesmiddelen die de eigen </a:t>
            </a:r>
            <a:r>
              <a:rPr lang="nl-NL" b="1" dirty="0" smtClean="0"/>
              <a:t>afweer</a:t>
            </a:r>
            <a:r>
              <a:rPr lang="nl-NL" dirty="0" smtClean="0"/>
              <a:t> </a:t>
            </a:r>
            <a:r>
              <a:rPr lang="nl-NL" b="1" dirty="0" smtClean="0"/>
              <a:t>stimuleren</a:t>
            </a:r>
            <a:r>
              <a:rPr lang="nl-NL" dirty="0" smtClean="0"/>
              <a:t> (</a:t>
            </a:r>
            <a:r>
              <a:rPr lang="nl-NL" dirty="0" err="1" smtClean="0"/>
              <a:t>immunostimulantia</a:t>
            </a:r>
            <a:r>
              <a:rPr lang="nl-NL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 smtClean="0"/>
              <a:t>Inferferon</a:t>
            </a:r>
            <a:r>
              <a:rPr lang="nl-NL" dirty="0" smtClean="0"/>
              <a:t>: dit is een lichaamseigen stof die in het lichaam de functie geeft de afweer tegen infecties te ondersteunen.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Geneesmiddelen die voor virusinfecties worden gebruikt veroorzaakt door </a:t>
            </a:r>
            <a:r>
              <a:rPr lang="nl-NL" b="1" dirty="0" smtClean="0"/>
              <a:t>herpesvirussen</a:t>
            </a:r>
            <a:r>
              <a:rPr lang="nl-NL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Aciclovir</a:t>
            </a:r>
            <a:r>
              <a:rPr lang="nl-NL" dirty="0" smtClean="0"/>
              <a:t> (</a:t>
            </a:r>
            <a:r>
              <a:rPr lang="nl-NL" dirty="0" err="1" smtClean="0"/>
              <a:t>Zovirax</a:t>
            </a:r>
            <a:r>
              <a:rPr lang="nl-NL" dirty="0" smtClean="0"/>
              <a:t> ®)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 smtClean="0"/>
              <a:t>Valciclovir</a:t>
            </a:r>
            <a:r>
              <a:rPr lang="nl-NL" dirty="0" smtClean="0"/>
              <a:t> (</a:t>
            </a:r>
            <a:r>
              <a:rPr lang="nl-NL" dirty="0" err="1" smtClean="0"/>
              <a:t>Zelitrex</a:t>
            </a:r>
            <a:r>
              <a:rPr lang="nl-NL" dirty="0" smtClean="0"/>
              <a:t> ®)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37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</TotalTime>
  <Words>646</Words>
  <Application>Microsoft Office PowerPoint</Application>
  <PresentationFormat>Breedbeeld</PresentationFormat>
  <Paragraphs>66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Tw Cen MT</vt:lpstr>
      <vt:lpstr>Wingdings</vt:lpstr>
      <vt:lpstr>Wingdings 3</vt:lpstr>
      <vt:lpstr>Integraal</vt:lpstr>
      <vt:lpstr>Medische kennis</vt:lpstr>
      <vt:lpstr>Begrippen bij bacteriële infectie</vt:lpstr>
      <vt:lpstr>Naamgeving geneesmiddelen</vt:lpstr>
      <vt:lpstr>Soorten middelen</vt:lpstr>
      <vt:lpstr>Kuur</vt:lpstr>
      <vt:lpstr>antibiotica</vt:lpstr>
      <vt:lpstr>UWI (urineweginfectie)</vt:lpstr>
      <vt:lpstr>Schimmelinfectie / wormen / amoeben</vt:lpstr>
      <vt:lpstr>Virusstatica (antiviraal)</vt:lpstr>
      <vt:lpstr>Overige begrippen</vt:lpstr>
      <vt:lpstr>Aan de slag met taak 4b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Medische kennis</dc:title>
  <dc:creator>Hanneke Van Tuinen</dc:creator>
  <cp:lastModifiedBy>Hanneke Van Tuinen</cp:lastModifiedBy>
  <cp:revision>7</cp:revision>
  <dcterms:created xsi:type="dcterms:W3CDTF">2018-10-01T08:17:30Z</dcterms:created>
  <dcterms:modified xsi:type="dcterms:W3CDTF">2018-10-01T09:36:43Z</dcterms:modified>
</cp:coreProperties>
</file>